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tiff" ContentType="image/tiff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3" r:id="rId7"/>
    <p:sldId id="260" r:id="rId8"/>
    <p:sldId id="261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2" d="100"/>
          <a:sy n="112" d="100"/>
        </p:scale>
        <p:origin x="-120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753D-1685-064D-9A87-142F5C4B767F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3DBB-A189-A84C-BB23-EC178484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753D-1685-064D-9A87-142F5C4B767F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3DBB-A189-A84C-BB23-EC178484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753D-1685-064D-9A87-142F5C4B767F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3DBB-A189-A84C-BB23-EC178484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753D-1685-064D-9A87-142F5C4B767F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3DBB-A189-A84C-BB23-EC178484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753D-1685-064D-9A87-142F5C4B767F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3DBB-A189-A84C-BB23-EC178484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753D-1685-064D-9A87-142F5C4B767F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3DBB-A189-A84C-BB23-EC178484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753D-1685-064D-9A87-142F5C4B767F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3DBB-A189-A84C-BB23-EC178484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753D-1685-064D-9A87-142F5C4B767F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3DBB-A189-A84C-BB23-EC178484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753D-1685-064D-9A87-142F5C4B767F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3DBB-A189-A84C-BB23-EC178484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753D-1685-064D-9A87-142F5C4B767F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3DBB-A189-A84C-BB23-EC178484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753D-1685-064D-9A87-142F5C4B767F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E3DBB-A189-A84C-BB23-EC178484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753D-1685-064D-9A87-142F5C4B767F}" type="datetimeFigureOut">
              <a:rPr lang="en-US" smtClean="0"/>
              <a:pPr/>
              <a:t>2/24/12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3DBB-A189-A84C-BB23-EC178484E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National Title I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Conference Planning Committee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February 24, 2012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Banner-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371600"/>
            <a:ext cx="7289800" cy="11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2667" dirty="0" smtClean="0"/>
              <a:t>Next </a:t>
            </a:r>
            <a:r>
              <a:rPr lang="en-US" sz="2667" dirty="0" smtClean="0"/>
              <a:t>Steps (5 Minutes)</a:t>
            </a:r>
            <a:br>
              <a:rPr lang="en-US" sz="2667" dirty="0" smtClean="0"/>
            </a:br>
            <a:r>
              <a:rPr lang="en-US" sz="2000" i="1" dirty="0"/>
              <a:t>March 20 </a:t>
            </a:r>
            <a:r>
              <a:rPr lang="en-US" sz="2000" i="1" dirty="0" smtClean="0"/>
              <a:t>Meeting</a:t>
            </a:r>
            <a:r>
              <a:rPr lang="en-US" sz="2000" dirty="0" smtClean="0"/>
              <a:t> | </a:t>
            </a:r>
            <a:r>
              <a:rPr lang="en-US" sz="2000" i="1" dirty="0" smtClean="0"/>
              <a:t>Same </a:t>
            </a:r>
            <a:r>
              <a:rPr lang="en-US" sz="2000" i="1" dirty="0"/>
              <a:t>time and place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162" dirty="0" smtClean="0"/>
              <a:t>Finalize </a:t>
            </a:r>
            <a:r>
              <a:rPr lang="en-US" sz="2162" dirty="0"/>
              <a:t>all decisions in preparation for April web </a:t>
            </a:r>
            <a:r>
              <a:rPr lang="en-US" sz="2162" dirty="0" smtClean="0"/>
              <a:t>launch</a:t>
            </a:r>
          </a:p>
          <a:p>
            <a:pPr>
              <a:buNone/>
            </a:pPr>
            <a:endParaRPr lang="en-US" sz="2162" dirty="0" smtClean="0"/>
          </a:p>
          <a:p>
            <a:r>
              <a:rPr lang="en-US" sz="2162" dirty="0" smtClean="0"/>
              <a:t>Start </a:t>
            </a:r>
            <a:r>
              <a:rPr lang="en-US" sz="2162" dirty="0"/>
              <a:t>thinking about keynote speaker </a:t>
            </a:r>
            <a:r>
              <a:rPr lang="en-US" sz="2162" dirty="0" smtClean="0"/>
              <a:t>options</a:t>
            </a:r>
          </a:p>
          <a:p>
            <a:pPr>
              <a:buNone/>
            </a:pPr>
            <a:endParaRPr lang="en-US" sz="2162" dirty="0" smtClean="0"/>
          </a:p>
          <a:p>
            <a:r>
              <a:rPr lang="en-US" sz="2162" dirty="0" smtClean="0"/>
              <a:t>Begin </a:t>
            </a:r>
            <a:r>
              <a:rPr lang="en-US" sz="2162" dirty="0"/>
              <a:t>spreading the word to colleagues and </a:t>
            </a:r>
            <a:r>
              <a:rPr lang="en-US" sz="2162" dirty="0" smtClean="0"/>
              <a:t>constituents</a:t>
            </a:r>
          </a:p>
          <a:p>
            <a:pPr>
              <a:buNone/>
            </a:pPr>
            <a:endParaRPr lang="en-US" sz="2162" dirty="0" smtClean="0"/>
          </a:p>
          <a:p>
            <a:r>
              <a:rPr lang="en-US" sz="2162" dirty="0" smtClean="0"/>
              <a:t>Log </a:t>
            </a:r>
            <a:r>
              <a:rPr lang="en-US" sz="2162" dirty="0"/>
              <a:t>onto </a:t>
            </a:r>
            <a:r>
              <a:rPr lang="en-US" sz="2162" dirty="0" err="1"/>
              <a:t>titlei.org</a:t>
            </a:r>
            <a:r>
              <a:rPr lang="en-US" sz="2162" dirty="0" smtClean="0"/>
              <a:t> to </a:t>
            </a:r>
            <a:r>
              <a:rPr lang="en-US" sz="2162" dirty="0"/>
              <a:t>view</a:t>
            </a:r>
            <a:r>
              <a:rPr lang="en-US" sz="2162" dirty="0" smtClean="0"/>
              <a:t> your </a:t>
            </a:r>
            <a:r>
              <a:rPr lang="en-US" sz="2162" dirty="0"/>
              <a:t>2013 National Title I Conference Planning Committee Group Page</a:t>
            </a:r>
            <a:r>
              <a:rPr lang="en-US" sz="2162" dirty="0" smtClean="0"/>
              <a:t> </a:t>
            </a:r>
          </a:p>
          <a:p>
            <a:pPr lvl="1"/>
            <a:r>
              <a:rPr lang="en-US" sz="1762" dirty="0" smtClean="0"/>
              <a:t>This </a:t>
            </a:r>
            <a:r>
              <a:rPr lang="en-US" sz="1762" dirty="0" err="1" smtClean="0"/>
              <a:t>powerpoint</a:t>
            </a:r>
            <a:r>
              <a:rPr lang="en-US" sz="1762" dirty="0" smtClean="0"/>
              <a:t> and recorded call </a:t>
            </a:r>
            <a:r>
              <a:rPr lang="en-US" sz="1762" dirty="0"/>
              <a:t>will be posted in the file library </a:t>
            </a:r>
          </a:p>
          <a:p>
            <a:endParaRPr lang="en-US" dirty="0"/>
          </a:p>
        </p:txBody>
      </p:sp>
      <p:pic>
        <p:nvPicPr>
          <p:cNvPr id="4" name="Picture 3" descr="Banner-Vert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52400"/>
            <a:ext cx="1066800" cy="1584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Conference </a:t>
            </a:r>
            <a:r>
              <a:rPr lang="en-US" sz="2800" dirty="0" smtClean="0"/>
              <a:t>Structure (15 Minutes)</a:t>
            </a:r>
            <a:br>
              <a:rPr lang="en-US" sz="2800" dirty="0" smtClean="0"/>
            </a:br>
            <a:r>
              <a:rPr lang="en-US" sz="1800" i="1" dirty="0"/>
              <a:t>Monday, January 21</a:t>
            </a:r>
            <a:r>
              <a:rPr lang="en-US" sz="1800" i="1" baseline="30000" dirty="0"/>
              <a:t>st</a:t>
            </a:r>
            <a:r>
              <a:rPr lang="en-US" sz="1800" i="1" dirty="0"/>
              <a:t> through Thursday, January 24</a:t>
            </a:r>
            <a:r>
              <a:rPr lang="en-US" sz="1800" i="1" baseline="30000" dirty="0"/>
              <a:t>th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163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Identify </a:t>
            </a:r>
            <a:r>
              <a:rPr lang="en-US" dirty="0"/>
              <a:t>start and end times of each day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Determine </a:t>
            </a:r>
            <a:r>
              <a:rPr lang="en-US" dirty="0"/>
              <a:t>overall number of keynotes for </a:t>
            </a:r>
            <a:r>
              <a:rPr lang="en-US" dirty="0" smtClean="0"/>
              <a:t>conference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/>
              <a:t>general time placement of keynotes</a:t>
            </a:r>
            <a:endParaRPr lang="en-US" dirty="0" smtClean="0"/>
          </a:p>
          <a:p>
            <a:pPr lvl="1"/>
            <a:r>
              <a:rPr lang="en-US" dirty="0" smtClean="0"/>
              <a:t>Beginning</a:t>
            </a:r>
            <a:r>
              <a:rPr lang="en-US" dirty="0"/>
              <a:t>, middle or end of day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Discuss </a:t>
            </a:r>
            <a:r>
              <a:rPr lang="en-US" dirty="0"/>
              <a:t>standard break times vs. staggered breaks</a:t>
            </a:r>
            <a:endParaRPr lang="en-US" dirty="0" smtClean="0"/>
          </a:p>
          <a:p>
            <a:pPr lvl="1"/>
            <a:r>
              <a:rPr lang="en-US" dirty="0" smtClean="0"/>
              <a:t>Implications </a:t>
            </a:r>
            <a:r>
              <a:rPr lang="en-US" dirty="0"/>
              <a:t>for exhibits, food &amp; beverage, and restrooms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/>
              <a:t>topic areas for </a:t>
            </a:r>
            <a:r>
              <a:rPr lang="en-US" dirty="0" smtClean="0"/>
              <a:t>sessions</a:t>
            </a:r>
            <a:endParaRPr lang="en-US" dirty="0"/>
          </a:p>
          <a:p>
            <a:pPr lvl="1"/>
            <a:r>
              <a:rPr lang="en-US" dirty="0" smtClean="0"/>
              <a:t>Identify </a:t>
            </a:r>
            <a:r>
              <a:rPr lang="en-US" dirty="0"/>
              <a:t>categories under these topic areas that </a:t>
            </a:r>
            <a:r>
              <a:rPr lang="en-US" dirty="0" smtClean="0"/>
              <a:t>you</a:t>
            </a:r>
            <a:r>
              <a:rPr lang="en-US" dirty="0" smtClean="0"/>
              <a:t> would</a:t>
            </a:r>
            <a:r>
              <a:rPr lang="en-US" dirty="0" smtClean="0"/>
              <a:t> </a:t>
            </a:r>
            <a:r>
              <a:rPr lang="en-US" dirty="0"/>
              <a:t>like to see at the conference</a:t>
            </a:r>
          </a:p>
          <a:p>
            <a:endParaRPr lang="en-US" dirty="0"/>
          </a:p>
        </p:txBody>
      </p:sp>
      <p:pic>
        <p:nvPicPr>
          <p:cNvPr id="4" name="Picture 3" descr="Banner-Vert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74638"/>
            <a:ext cx="1096347" cy="1628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Opening Day Idea (</a:t>
            </a:r>
            <a:r>
              <a:rPr lang="en-US" sz="2800" dirty="0" smtClean="0"/>
              <a:t>15 Minutes)</a:t>
            </a:r>
            <a:endParaRPr lang="en-US" sz="2800" dirty="0"/>
          </a:p>
        </p:txBody>
      </p:sp>
      <p:pic>
        <p:nvPicPr>
          <p:cNvPr id="4" name="Content Placeholder 3" descr="Banner-Vertica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009" r="-85009"/>
          <a:stretch>
            <a:fillRect/>
          </a:stretch>
        </p:blipFill>
        <p:spPr>
          <a:xfrm>
            <a:off x="7239000" y="274638"/>
            <a:ext cx="2493991" cy="137159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417638"/>
            <a:ext cx="8229600" cy="4602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spcBef>
                <a:spcPct val="0"/>
              </a:spcBef>
              <a:buFont typeface="Arial"/>
              <a:buChar char="•"/>
            </a:pPr>
            <a:r>
              <a:rPr lang="en-US" sz="2162" dirty="0" smtClean="0"/>
              <a:t>10am</a:t>
            </a:r>
            <a:r>
              <a:rPr lang="en-US" sz="2162" dirty="0" smtClean="0"/>
              <a:t>-</a:t>
            </a:r>
            <a:r>
              <a:rPr lang="en-US" sz="2162" dirty="0" smtClean="0"/>
              <a:t>12pm: Distinguished Schools Parade </a:t>
            </a:r>
            <a:r>
              <a:rPr lang="en-US" sz="2162" dirty="0" smtClean="0"/>
              <a:t>and Opening </a:t>
            </a:r>
            <a:r>
              <a:rPr lang="en-US" sz="2162" dirty="0" smtClean="0"/>
              <a:t>Session</a:t>
            </a:r>
          </a:p>
          <a:p>
            <a:pPr lvl="1">
              <a:spcBef>
                <a:spcPct val="0"/>
              </a:spcBef>
              <a:buFont typeface="Arial"/>
              <a:buChar char="•"/>
            </a:pPr>
            <a:r>
              <a:rPr kumimoji="0" lang="en-US" sz="2162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Build</a:t>
            </a:r>
            <a:r>
              <a:rPr kumimoji="0" lang="en-US" sz="2162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the enthusiasm and inspiration of the Distinguished School &amp; Opening Session</a:t>
            </a:r>
          </a:p>
          <a:p>
            <a:pPr lvl="1">
              <a:spcBef>
                <a:spcPct val="0"/>
              </a:spcBef>
              <a:buFont typeface="Arial"/>
              <a:buChar char="•"/>
            </a:pPr>
            <a:r>
              <a:rPr kumimoji="0" lang="en-US" sz="2162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12pm-2pm: </a:t>
            </a:r>
            <a:r>
              <a:rPr lang="en-US" sz="2162" dirty="0" smtClean="0">
                <a:latin typeface="+mj-lt"/>
                <a:ea typeface="+mj-ea"/>
                <a:cs typeface="+mj-cs"/>
              </a:rPr>
              <a:t>Dedicated Exhibit Hall and lunch</a:t>
            </a:r>
          </a:p>
          <a:p>
            <a:pPr lvl="1">
              <a:spcBef>
                <a:spcPct val="0"/>
              </a:spcBef>
              <a:buFont typeface="Arial"/>
              <a:buChar char="•"/>
            </a:pPr>
            <a:r>
              <a:rPr kumimoji="0" lang="en-US" sz="2162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2pm-5pm: Return to main session room rather than all attendees 	disperse to every corner of the convention center</a:t>
            </a:r>
          </a:p>
          <a:p>
            <a:pPr lvl="1">
              <a:spcBef>
                <a:spcPct val="0"/>
              </a:spcBef>
              <a:buFont typeface="Arial"/>
              <a:buChar char="•"/>
            </a:pPr>
            <a:r>
              <a:rPr lang="en-US" sz="2162" dirty="0" smtClean="0">
                <a:latin typeface="+mj-lt"/>
                <a:ea typeface="+mj-ea"/>
                <a:cs typeface="+mj-cs"/>
              </a:rPr>
              <a:t>Use main session room to create sense of importance and unity – focusing on the issues of instruction, leadership and policy</a:t>
            </a:r>
          </a:p>
          <a:p>
            <a:pPr lvl="1">
              <a:spcBef>
                <a:spcPct val="0"/>
              </a:spcBef>
              <a:buFont typeface="Arial"/>
              <a:buChar char="•"/>
            </a:pPr>
            <a:r>
              <a:rPr lang="en-US" sz="2162" noProof="0" dirty="0" smtClean="0">
                <a:latin typeface="+mj-lt"/>
                <a:ea typeface="+mj-ea"/>
                <a:cs typeface="+mj-cs"/>
              </a:rPr>
              <a:t>Middle Days: Continue with usual </a:t>
            </a:r>
            <a:r>
              <a:rPr lang="en-US" sz="2162" smtClean="0">
                <a:latin typeface="+mj-lt"/>
                <a:ea typeface="+mj-ea"/>
                <a:cs typeface="+mj-cs"/>
              </a:rPr>
              <a:t>sessions</a:t>
            </a:r>
          </a:p>
          <a:p>
            <a:pPr lvl="1">
              <a:spcBef>
                <a:spcPct val="0"/>
              </a:spcBef>
              <a:buFont typeface="Arial"/>
              <a:buChar char="•"/>
            </a:pPr>
            <a:r>
              <a:rPr kumimoji="0" lang="en-US" sz="2162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 Day: Return to main session room for that cohesive sense of importance and unity with a final keynote </a:t>
            </a:r>
            <a:r>
              <a:rPr lang="en-US" sz="2162" dirty="0" smtClean="0">
                <a:latin typeface="+mj-lt"/>
                <a:ea typeface="+mj-ea"/>
                <a:cs typeface="+mj-cs"/>
              </a:rPr>
              <a:t>presentation</a:t>
            </a:r>
            <a:endParaRPr kumimoji="0" lang="en-US" sz="2162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Interactive Scheduler</a:t>
            </a:r>
            <a:endParaRPr lang="en-US" sz="2800" dirty="0"/>
          </a:p>
        </p:txBody>
      </p:sp>
      <p:pic>
        <p:nvPicPr>
          <p:cNvPr id="5" name="Content Placeholder 4" descr="ScheduleXCategory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0039" b="-30039"/>
          <a:stretch>
            <a:fillRect/>
          </a:stretch>
        </p:blipFill>
        <p:spPr/>
      </p:pic>
      <p:pic>
        <p:nvPicPr>
          <p:cNvPr id="6" name="Picture 5" descr="Banner-Verti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74638"/>
            <a:ext cx="1106823" cy="1643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222" dirty="0" smtClean="0"/>
              <a:t/>
            </a:r>
            <a:br>
              <a:rPr lang="en-US" sz="2222" dirty="0" smtClean="0"/>
            </a:br>
            <a:r>
              <a:rPr lang="en-US" sz="2667" dirty="0" smtClean="0"/>
              <a:t>Presenters </a:t>
            </a:r>
            <a:br>
              <a:rPr lang="en-US" sz="2667" dirty="0" smtClean="0"/>
            </a:br>
            <a:r>
              <a:rPr lang="en-US" sz="2667" dirty="0" smtClean="0"/>
              <a:t>Grading </a:t>
            </a:r>
            <a:r>
              <a:rPr lang="en-US" sz="2667" dirty="0"/>
              <a:t>Process</a:t>
            </a:r>
            <a:r>
              <a:rPr lang="en-US" sz="2667" dirty="0" smtClean="0"/>
              <a:t> (5 Minutes)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65" b="1" dirty="0"/>
              <a:t>History of presentation proposal grading &amp; selection </a:t>
            </a:r>
            <a:r>
              <a:rPr lang="en-US" sz="2065" b="1" dirty="0" smtClean="0"/>
              <a:t>process:</a:t>
            </a:r>
          </a:p>
          <a:p>
            <a:pPr>
              <a:buNone/>
            </a:pPr>
            <a:endParaRPr lang="en-US" sz="2065" dirty="0" smtClean="0"/>
          </a:p>
          <a:p>
            <a:r>
              <a:rPr lang="en-US" sz="2065" dirty="0" smtClean="0"/>
              <a:t>A</a:t>
            </a:r>
            <a:r>
              <a:rPr lang="en-US" sz="2065" dirty="0"/>
              <a:t>+ Events announces “Proposal Submission is open</a:t>
            </a:r>
            <a:r>
              <a:rPr lang="en-US" sz="2065" dirty="0" smtClean="0"/>
              <a:t>”</a:t>
            </a:r>
          </a:p>
          <a:p>
            <a:pPr>
              <a:buNone/>
            </a:pPr>
            <a:endParaRPr lang="en-US" sz="2065" dirty="0" smtClean="0"/>
          </a:p>
          <a:p>
            <a:r>
              <a:rPr lang="en-US" sz="2065" dirty="0" smtClean="0"/>
              <a:t>Presentation </a:t>
            </a:r>
            <a:r>
              <a:rPr lang="en-US" sz="2065" dirty="0"/>
              <a:t>proposals submitted to </a:t>
            </a:r>
            <a:r>
              <a:rPr lang="en-US" sz="2065" dirty="0" err="1"/>
              <a:t>titlei</a:t>
            </a:r>
            <a:r>
              <a:rPr lang="en-US" sz="2065" dirty="0"/>
              <a:t> </a:t>
            </a:r>
            <a:r>
              <a:rPr lang="en-US" sz="2065" dirty="0" smtClean="0"/>
              <a:t>website</a:t>
            </a:r>
          </a:p>
          <a:p>
            <a:pPr>
              <a:buNone/>
            </a:pPr>
            <a:endParaRPr lang="en-US" sz="2065" dirty="0" smtClean="0"/>
          </a:p>
          <a:p>
            <a:r>
              <a:rPr lang="en-US" sz="2065" dirty="0" smtClean="0"/>
              <a:t>Round </a:t>
            </a:r>
            <a:r>
              <a:rPr lang="en-US" sz="2065" dirty="0"/>
              <a:t>1 Presentation grading performed by Conference Planning Committee during Summer Meeting in Washington D.C</a:t>
            </a:r>
            <a:r>
              <a:rPr lang="en-US" sz="2065" dirty="0" smtClean="0"/>
              <a:t>.</a:t>
            </a:r>
          </a:p>
          <a:p>
            <a:pPr>
              <a:buNone/>
            </a:pPr>
            <a:endParaRPr lang="en-US" sz="2065" dirty="0" smtClean="0"/>
          </a:p>
          <a:p>
            <a:r>
              <a:rPr lang="en-US" sz="2065" dirty="0" smtClean="0"/>
              <a:t>Proposals </a:t>
            </a:r>
            <a:r>
              <a:rPr lang="en-US" sz="2065" dirty="0"/>
              <a:t>that made it to Round 2 are asked to submit </a:t>
            </a:r>
            <a:r>
              <a:rPr lang="en-US" sz="2065" dirty="0" smtClean="0"/>
              <a:t>additional proposal criteria </a:t>
            </a:r>
            <a:r>
              <a:rPr lang="en-US" sz="2065" dirty="0"/>
              <a:t>(see next slide for list</a:t>
            </a:r>
            <a:r>
              <a:rPr lang="en-US" sz="2065" dirty="0" smtClean="0"/>
              <a:t>)</a:t>
            </a:r>
          </a:p>
          <a:p>
            <a:pPr>
              <a:buNone/>
            </a:pPr>
            <a:endParaRPr lang="en-US" sz="2065" dirty="0" smtClean="0"/>
          </a:p>
          <a:p>
            <a:r>
              <a:rPr lang="en-US" sz="2065" dirty="0" smtClean="0"/>
              <a:t>Round </a:t>
            </a:r>
            <a:r>
              <a:rPr lang="en-US" sz="2065" dirty="0"/>
              <a:t>2 Presentation grading on Committee’s own </a:t>
            </a:r>
            <a:r>
              <a:rPr lang="en-US" sz="2065" dirty="0" smtClean="0"/>
              <a:t>time</a:t>
            </a:r>
          </a:p>
          <a:p>
            <a:pPr>
              <a:buNone/>
            </a:pPr>
            <a:endParaRPr lang="en-US" sz="2065" dirty="0" smtClean="0"/>
          </a:p>
          <a:p>
            <a:pPr algn="ctr">
              <a:buNone/>
            </a:pPr>
            <a:r>
              <a:rPr lang="en-US" sz="2065" dirty="0" smtClean="0"/>
              <a:t> …. We </a:t>
            </a:r>
            <a:r>
              <a:rPr lang="en-US" sz="2065" dirty="0"/>
              <a:t>are suggesting to reverse this </a:t>
            </a:r>
            <a:r>
              <a:rPr lang="en-US" sz="2065" dirty="0" smtClean="0"/>
              <a:t>process</a:t>
            </a:r>
          </a:p>
          <a:p>
            <a:endParaRPr lang="en-US" dirty="0"/>
          </a:p>
        </p:txBody>
      </p:sp>
      <p:pic>
        <p:nvPicPr>
          <p:cNvPr id="4" name="Picture 3" descr="Banner-Vert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42316"/>
            <a:ext cx="1066800" cy="1584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667" dirty="0"/>
              <a:t>Presenters | Proposal </a:t>
            </a:r>
            <a:r>
              <a:rPr lang="en-US" sz="2667" dirty="0" smtClean="0"/>
              <a:t>Criteria (5 Minutes)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 Presentation </a:t>
            </a:r>
            <a:r>
              <a:rPr lang="en-US" b="1" dirty="0"/>
              <a:t>Proposal </a:t>
            </a:r>
            <a:r>
              <a:rPr lang="en-US" b="1" dirty="0" smtClean="0"/>
              <a:t>Submission </a:t>
            </a:r>
            <a:r>
              <a:rPr lang="en-US" b="1" dirty="0"/>
              <a:t>Criteria:</a:t>
            </a:r>
            <a:endParaRPr lang="en-US" dirty="0" smtClean="0"/>
          </a:p>
          <a:p>
            <a:r>
              <a:rPr lang="en-US" dirty="0" smtClean="0"/>
              <a:t>Presentation </a:t>
            </a:r>
            <a:r>
              <a:rPr lang="en-US" dirty="0"/>
              <a:t>Title </a:t>
            </a:r>
            <a:endParaRPr lang="en-US" dirty="0" smtClean="0"/>
          </a:p>
          <a:p>
            <a:r>
              <a:rPr lang="en-US" dirty="0" smtClean="0"/>
              <a:t>Description </a:t>
            </a:r>
            <a:r>
              <a:rPr lang="en-US" dirty="0"/>
              <a:t>of Presentation </a:t>
            </a:r>
            <a:endParaRPr lang="en-US" dirty="0" smtClean="0"/>
          </a:p>
          <a:p>
            <a:r>
              <a:rPr lang="en-US" dirty="0" smtClean="0"/>
              <a:t>Relevance </a:t>
            </a:r>
            <a:r>
              <a:rPr lang="en-US" dirty="0"/>
              <a:t>to Conference Themes </a:t>
            </a:r>
            <a:endParaRPr lang="en-US" dirty="0" smtClean="0"/>
          </a:p>
          <a:p>
            <a:r>
              <a:rPr lang="en-US" dirty="0" smtClean="0"/>
              <a:t>Conference </a:t>
            </a:r>
            <a:r>
              <a:rPr lang="en-US" dirty="0"/>
              <a:t>Theme Addressed (Instruction, Leadership, Policy)</a:t>
            </a:r>
            <a:endParaRPr lang="en-US" dirty="0" smtClean="0"/>
          </a:p>
          <a:p>
            <a:r>
              <a:rPr lang="en-US" dirty="0" smtClean="0"/>
              <a:t>Type </a:t>
            </a:r>
            <a:r>
              <a:rPr lang="en-US" dirty="0"/>
              <a:t>of Session (Notable Ideas, Proven Strategies, Workshop, Book Club, Education Team)</a:t>
            </a:r>
            <a:endParaRPr lang="en-US" dirty="0" smtClean="0"/>
          </a:p>
          <a:p>
            <a:r>
              <a:rPr lang="en-US" dirty="0" smtClean="0"/>
              <a:t>Presenter </a:t>
            </a:r>
            <a:r>
              <a:rPr lang="en-US" dirty="0"/>
              <a:t>Information (Name, Title, Organization, Contact Details, Bio, Recent Presentation Experience)</a:t>
            </a:r>
            <a:endParaRPr lang="en-US" dirty="0" smtClean="0"/>
          </a:p>
          <a:p>
            <a:r>
              <a:rPr lang="en-US" dirty="0" smtClean="0"/>
              <a:t>Session </a:t>
            </a:r>
            <a:r>
              <a:rPr lang="en-US" dirty="0"/>
              <a:t>description to be included in the conference program</a:t>
            </a:r>
            <a:endParaRPr lang="en-US" dirty="0" smtClean="0"/>
          </a:p>
          <a:p>
            <a:r>
              <a:rPr lang="en-US" dirty="0" smtClean="0"/>
              <a:t>Presenter</a:t>
            </a:r>
            <a:r>
              <a:rPr lang="en-US" dirty="0"/>
              <a:t>/</a:t>
            </a:r>
            <a:r>
              <a:rPr lang="en-US" dirty="0" err="1"/>
              <a:t>s</a:t>
            </a:r>
            <a:r>
              <a:rPr lang="en-US" dirty="0"/>
              <a:t> bio to be included in the conference program </a:t>
            </a:r>
            <a:endParaRPr lang="en-US" dirty="0" smtClean="0"/>
          </a:p>
          <a:p>
            <a:r>
              <a:rPr lang="en-US" dirty="0" smtClean="0"/>
              <a:t>Presenter</a:t>
            </a:r>
            <a:r>
              <a:rPr lang="en-US" dirty="0"/>
              <a:t>/</a:t>
            </a:r>
            <a:r>
              <a:rPr lang="en-US" dirty="0" err="1"/>
              <a:t>s</a:t>
            </a:r>
            <a:r>
              <a:rPr lang="en-US" dirty="0"/>
              <a:t> introduction to introduce the presenter/</a:t>
            </a:r>
            <a:r>
              <a:rPr lang="en-US" dirty="0" err="1"/>
              <a:t>s</a:t>
            </a:r>
            <a:r>
              <a:rPr lang="en-US" dirty="0"/>
              <a:t> to the audience</a:t>
            </a:r>
            <a:endParaRPr lang="en-US" dirty="0" smtClean="0"/>
          </a:p>
          <a:p>
            <a:r>
              <a:rPr lang="en-US" dirty="0" smtClean="0"/>
              <a:t>Presenter</a:t>
            </a:r>
            <a:r>
              <a:rPr lang="en-US" dirty="0"/>
              <a:t>/</a:t>
            </a:r>
            <a:r>
              <a:rPr lang="en-US" dirty="0" err="1"/>
              <a:t>s</a:t>
            </a:r>
            <a:r>
              <a:rPr lang="en-US" dirty="0"/>
              <a:t> photo for the conference program and signage (minimum 300dpi)</a:t>
            </a:r>
            <a:endParaRPr lang="en-US" dirty="0" smtClean="0"/>
          </a:p>
          <a:p>
            <a:r>
              <a:rPr lang="en-US" dirty="0" smtClean="0"/>
              <a:t>URL </a:t>
            </a:r>
            <a:r>
              <a:rPr lang="en-US" dirty="0"/>
              <a:t>and descriptions for websites, if applicable</a:t>
            </a:r>
            <a:endParaRPr lang="en-US" dirty="0" smtClean="0"/>
          </a:p>
          <a:p>
            <a:r>
              <a:rPr lang="en-US" dirty="0" smtClean="0"/>
              <a:t>Research </a:t>
            </a:r>
            <a:r>
              <a:rPr lang="en-US" dirty="0"/>
              <a:t>base and data, if applicable</a:t>
            </a:r>
            <a:endParaRPr lang="en-US" dirty="0" smtClean="0"/>
          </a:p>
          <a:p>
            <a:r>
              <a:rPr lang="en-US" dirty="0" smtClean="0"/>
              <a:t>Video </a:t>
            </a:r>
            <a:r>
              <a:rPr lang="en-US" dirty="0"/>
              <a:t>or audio clip, if applicable</a:t>
            </a:r>
          </a:p>
          <a:p>
            <a:endParaRPr lang="en-US" dirty="0"/>
          </a:p>
        </p:txBody>
      </p:sp>
      <p:pic>
        <p:nvPicPr>
          <p:cNvPr id="4" name="Picture 3" descr="Banner-Vert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52400"/>
            <a:ext cx="990600" cy="147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Presenters </a:t>
            </a:r>
            <a:br>
              <a:rPr lang="en-US" sz="2400" dirty="0" smtClean="0"/>
            </a:br>
            <a:r>
              <a:rPr lang="en-US" sz="2400" dirty="0" smtClean="0"/>
              <a:t>Proposed</a:t>
            </a:r>
            <a:r>
              <a:rPr lang="en-US" sz="2400" dirty="0"/>
              <a:t> </a:t>
            </a:r>
            <a:r>
              <a:rPr lang="en-US" sz="2400" dirty="0" smtClean="0"/>
              <a:t>Grading Process</a:t>
            </a:r>
            <a:r>
              <a:rPr lang="en-US" sz="2400" dirty="0" smtClean="0"/>
              <a:t> (15 minutes)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/>
              <a:t>Suggested presentation proposal grading &amp; </a:t>
            </a:r>
            <a:r>
              <a:rPr lang="en-US" sz="2000" b="1" dirty="0" smtClean="0"/>
              <a:t>selection: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dirty="0" smtClean="0"/>
              <a:t>A</a:t>
            </a:r>
            <a:r>
              <a:rPr lang="en-US" sz="2000" dirty="0"/>
              <a:t>+ Events announces “Proposal Submission is open</a:t>
            </a:r>
            <a:r>
              <a:rPr lang="en-US" sz="2000" dirty="0" smtClean="0"/>
              <a:t>”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All </a:t>
            </a:r>
            <a:r>
              <a:rPr lang="en-US" sz="2000" dirty="0"/>
              <a:t>proposal criteria (previously known as</a:t>
            </a:r>
            <a:r>
              <a:rPr lang="en-US" sz="2000" dirty="0" smtClean="0"/>
              <a:t> Round 1 and Round 2) </a:t>
            </a:r>
            <a:r>
              <a:rPr lang="en-US" sz="2000" dirty="0"/>
              <a:t>are submitted through the </a:t>
            </a:r>
            <a:r>
              <a:rPr lang="en-US" sz="2000" dirty="0" smtClean="0"/>
              <a:t>website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Committee </a:t>
            </a:r>
            <a:r>
              <a:rPr lang="en-US" sz="2000" dirty="0"/>
              <a:t>grades proposals on their own </a:t>
            </a:r>
            <a:r>
              <a:rPr lang="en-US" sz="2000" dirty="0" smtClean="0"/>
              <a:t>time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Summer M</a:t>
            </a:r>
            <a:r>
              <a:rPr lang="en-US" sz="2000" dirty="0" smtClean="0"/>
              <a:t>eeting in Washington D.C., </a:t>
            </a:r>
            <a:r>
              <a:rPr lang="en-US" sz="2000" dirty="0"/>
              <a:t>review </a:t>
            </a:r>
            <a:r>
              <a:rPr lang="en-US" sz="2000" dirty="0" smtClean="0"/>
              <a:t>the presentations </a:t>
            </a:r>
            <a:r>
              <a:rPr lang="en-US" sz="2000" dirty="0"/>
              <a:t>that rose to the </a:t>
            </a:r>
            <a:r>
              <a:rPr lang="en-US" sz="2000" dirty="0" smtClean="0"/>
              <a:t>top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Presenter </a:t>
            </a:r>
            <a:r>
              <a:rPr lang="en-US" sz="2000" dirty="0"/>
              <a:t>selections occur in </a:t>
            </a:r>
            <a:r>
              <a:rPr lang="en-US" sz="2000" dirty="0" smtClean="0"/>
              <a:t>D.C.</a:t>
            </a:r>
          </a:p>
          <a:p>
            <a:endParaRPr lang="en-US" dirty="0"/>
          </a:p>
        </p:txBody>
      </p:sp>
      <p:pic>
        <p:nvPicPr>
          <p:cNvPr id="4" name="Picture 3" descr="Banner-Vert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52400"/>
            <a:ext cx="990600" cy="1471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2667" dirty="0" smtClean="0"/>
              <a:t>Registration </a:t>
            </a:r>
            <a:r>
              <a:rPr lang="en-US" sz="2667" dirty="0" smtClean="0"/>
              <a:t>Fees (15 Minutes)</a:t>
            </a:r>
            <a:br>
              <a:rPr lang="en-US" sz="2667" dirty="0" smtClean="0"/>
            </a:br>
            <a:r>
              <a:rPr lang="en-US" sz="2222" dirty="0" smtClean="0"/>
              <a:t>Recommendations for Board actions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Fee structure 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Sliding </a:t>
            </a:r>
            <a:r>
              <a:rPr lang="en-US" sz="2000" dirty="0"/>
              <a:t>scale refund policy</a:t>
            </a:r>
            <a:r>
              <a:rPr lang="en-US" sz="2000" dirty="0" smtClean="0"/>
              <a:t>  </a:t>
            </a:r>
          </a:p>
          <a:p>
            <a:endParaRPr lang="en-US" sz="2000" dirty="0" smtClean="0"/>
          </a:p>
          <a:p>
            <a:r>
              <a:rPr lang="en-US" sz="2000" dirty="0" smtClean="0"/>
              <a:t>Encourage </a:t>
            </a:r>
            <a:r>
              <a:rPr lang="en-US" sz="2000" dirty="0"/>
              <a:t>travel/event insurance</a:t>
            </a:r>
            <a:r>
              <a:rPr lang="en-US" sz="2000" dirty="0" smtClean="0"/>
              <a:t> option for attendee purchase?</a:t>
            </a:r>
          </a:p>
          <a:p>
            <a:endParaRPr lang="en-US" dirty="0"/>
          </a:p>
        </p:txBody>
      </p:sp>
      <p:pic>
        <p:nvPicPr>
          <p:cNvPr id="4" name="Picture 3" descr="Banner-Vert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52401"/>
            <a:ext cx="1077575" cy="160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11" dirty="0" smtClean="0"/>
              <a:t>Refund</a:t>
            </a:r>
            <a:r>
              <a:rPr lang="en-US" sz="3111" dirty="0" smtClean="0"/>
              <a:t> </a:t>
            </a:r>
            <a:r>
              <a:rPr lang="en-US" sz="3111" dirty="0" smtClean="0"/>
              <a:t>P</a:t>
            </a:r>
            <a:r>
              <a:rPr lang="en-US" sz="3111" dirty="0" smtClean="0"/>
              <a:t>olicy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RefundChart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6125" b="-6125"/>
          <a:stretch>
            <a:fillRect/>
          </a:stretch>
        </p:blipFill>
        <p:spPr/>
      </p:pic>
      <p:pic>
        <p:nvPicPr>
          <p:cNvPr id="5" name="Picture 4" descr="Banner-Verti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52401"/>
            <a:ext cx="1077576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618</Words>
  <Application>Microsoft Macintosh PowerPoint</Application>
  <PresentationFormat>On-screen Show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Conference Structure (15 Minutes) Monday, January 21st through Thursday, January 24th </vt:lpstr>
      <vt:lpstr>Opening Day Idea (15 Minutes)</vt:lpstr>
      <vt:lpstr>Interactive Scheduler</vt:lpstr>
      <vt:lpstr> Presenters  Grading Process (5 Minutes) </vt:lpstr>
      <vt:lpstr>Presenters | Proposal Criteria (5 Minutes) </vt:lpstr>
      <vt:lpstr>Presenters  Proposed Grading Process (15 minutes)</vt:lpstr>
      <vt:lpstr> Registration Fees (15 Minutes) Recommendations for Board actions </vt:lpstr>
      <vt:lpstr>Refund Policy </vt:lpstr>
      <vt:lpstr> Next Steps (5 Minutes) March 20 Meeting | Same time and place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Tara Barnes</dc:creator>
  <cp:lastModifiedBy>Tara Barnes</cp:lastModifiedBy>
  <cp:revision>33</cp:revision>
  <dcterms:created xsi:type="dcterms:W3CDTF">2012-02-24T16:21:51Z</dcterms:created>
  <dcterms:modified xsi:type="dcterms:W3CDTF">2012-02-24T22:59:47Z</dcterms:modified>
</cp:coreProperties>
</file>