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3" r:id="rId3"/>
    <p:sldId id="291" r:id="rId4"/>
    <p:sldId id="308" r:id="rId5"/>
    <p:sldId id="292" r:id="rId6"/>
    <p:sldId id="309" r:id="rId7"/>
    <p:sldId id="295" r:id="rId8"/>
    <p:sldId id="310" r:id="rId9"/>
    <p:sldId id="294" r:id="rId10"/>
    <p:sldId id="311" r:id="rId11"/>
    <p:sldId id="293" r:id="rId12"/>
    <p:sldId id="312" r:id="rId13"/>
    <p:sldId id="313" r:id="rId14"/>
    <p:sldId id="305" r:id="rId15"/>
    <p:sldId id="304" r:id="rId16"/>
    <p:sldId id="30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C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7447" autoAdjust="0"/>
  </p:normalViewPr>
  <p:slideViewPr>
    <p:cSldViewPr snapToGrid="0" snapToObjects="1">
      <p:cViewPr varScale="1">
        <p:scale>
          <a:sx n="136" d="100"/>
          <a:sy n="136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B3727-52E3-4D58-8E4D-A5D4A8D50257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8C127-A2CB-411B-80D1-FE49800535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6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C2E1E6-15F2-7C42-8DFA-51A9DCB2E55A}" type="datetimeFigureOut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F4F5F7-9CCC-3243-9807-AD0B15955C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1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1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4F5F7-9CCC-3243-9807-AD0B15955C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5/16/18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6.jpg"/><Relationship Id="rId5" Type="http://schemas.openxmlformats.org/officeDocument/2006/relationships/image" Target="../media/image7.pn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tlei.org" TargetMode="Externa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4150"/>
            <a:ext cx="7929880" cy="3332809"/>
          </a:xfrm>
        </p:spPr>
        <p:txBody>
          <a:bodyPr/>
          <a:lstStyle/>
          <a:p>
            <a:r>
              <a:rPr lang="en-US" sz="4800" dirty="0"/>
              <a:t>National </a:t>
            </a:r>
            <a:r>
              <a:rPr lang="en-US" sz="4000" dirty="0"/>
              <a:t>Conference </a:t>
            </a:r>
            <a:br>
              <a:rPr lang="en-US" sz="4000" dirty="0"/>
            </a:br>
            <a:r>
              <a:rPr lang="en-US" sz="4000" dirty="0"/>
              <a:t>Planning Committee 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May 17, 2018 Meeting</a:t>
            </a:r>
          </a:p>
        </p:txBody>
      </p:sp>
      <p:pic>
        <p:nvPicPr>
          <p:cNvPr id="6" name="Picture 5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5" y="0"/>
            <a:ext cx="1282220" cy="11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6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8455"/>
          </a:xfrm>
        </p:spPr>
        <p:txBody>
          <a:bodyPr/>
          <a:lstStyle/>
          <a:p>
            <a:r>
              <a:rPr lang="en-US" sz="2800" b="1" dirty="0">
                <a:effectLst/>
              </a:rPr>
              <a:t>Keynotes Survey Results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Which speakers are you least interested in?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8229600" cy="39136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9C5252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" y="1448187"/>
            <a:ext cx="9010149" cy="43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7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590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>
                <a:effectLst/>
              </a:rPr>
              <a:t>Keynotes Survey Results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/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Select the top 6 speakers you would be most excited to have at the Conference.</a:t>
            </a:r>
            <a:endParaRPr lang="en-US" sz="2200" dirty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8660" y="1513374"/>
            <a:ext cx="4040188" cy="1459327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000" b="1" dirty="0">
                <a:solidFill>
                  <a:srgbClr val="9C5252"/>
                </a:solidFill>
              </a:rPr>
              <a:t> </a:t>
            </a:r>
            <a:r>
              <a:rPr lang="en-US" sz="2200" b="1" dirty="0">
                <a:solidFill>
                  <a:srgbClr val="9C5252"/>
                </a:solidFill>
              </a:rPr>
              <a:t>Linda Darling-Hammond (11 votes) 61.1%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b="1" dirty="0">
                <a:solidFill>
                  <a:srgbClr val="9C5252"/>
                </a:solidFill>
              </a:rPr>
              <a:t>Neil </a:t>
            </a:r>
            <a:r>
              <a:rPr lang="en-US" sz="2200" b="1" dirty="0" err="1">
                <a:solidFill>
                  <a:srgbClr val="9C5252"/>
                </a:solidFill>
              </a:rPr>
              <a:t>deGrasse</a:t>
            </a:r>
            <a:r>
              <a:rPr lang="en-US" sz="2200" b="1" dirty="0">
                <a:solidFill>
                  <a:srgbClr val="9C5252"/>
                </a:solidFill>
              </a:rPr>
              <a:t> Tyson </a:t>
            </a:r>
            <a:br>
              <a:rPr lang="en-US" sz="2200" b="1" dirty="0">
                <a:solidFill>
                  <a:srgbClr val="9C5252"/>
                </a:solidFill>
              </a:rPr>
            </a:br>
            <a:r>
              <a:rPr lang="en-US" sz="2200" b="1" dirty="0">
                <a:solidFill>
                  <a:srgbClr val="9C5252"/>
                </a:solidFill>
              </a:rPr>
              <a:t>(10 votes) 55.6%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744334"/>
            <a:ext cx="4041648" cy="338214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3.  </a:t>
            </a:r>
            <a:r>
              <a:rPr lang="en-US" sz="1800" dirty="0" err="1"/>
              <a:t>Horacio</a:t>
            </a:r>
            <a:r>
              <a:rPr lang="en-US" sz="1800" dirty="0"/>
              <a:t> Sanchez</a:t>
            </a:r>
          </a:p>
          <a:p>
            <a:pPr marL="400050" lvl="1" indent="0">
              <a:buNone/>
            </a:pPr>
            <a:r>
              <a:rPr lang="en-US" sz="1800" dirty="0"/>
              <a:t>(8 votes) 44.4%</a:t>
            </a:r>
          </a:p>
          <a:p>
            <a:pPr marL="0" indent="0">
              <a:buNone/>
            </a:pPr>
            <a:r>
              <a:rPr lang="en-US" sz="1800" dirty="0"/>
              <a:t>4. Mandy Manning</a:t>
            </a:r>
            <a:br>
              <a:rPr lang="en-US" sz="1800" dirty="0"/>
            </a:br>
            <a:r>
              <a:rPr lang="en-US" sz="1800" dirty="0"/>
              <a:t>    (7 votes) 38.9%</a:t>
            </a:r>
          </a:p>
          <a:p>
            <a:pPr marL="0" indent="0">
              <a:buNone/>
            </a:pPr>
            <a:r>
              <a:rPr lang="en-US" sz="1800" dirty="0"/>
              <a:t>3-Way Tie for 5 &amp; 6:</a:t>
            </a:r>
          </a:p>
          <a:p>
            <a:r>
              <a:rPr lang="en-US" sz="1800" dirty="0"/>
              <a:t>Michael Bonner (6 votes) 33.3%</a:t>
            </a:r>
          </a:p>
          <a:p>
            <a:r>
              <a:rPr lang="en-US" sz="1800" dirty="0" err="1"/>
              <a:t>Tamir</a:t>
            </a:r>
            <a:r>
              <a:rPr lang="en-US" sz="1800" dirty="0"/>
              <a:t> Harper(6 votes) 33.3%</a:t>
            </a:r>
          </a:p>
          <a:p>
            <a:r>
              <a:rPr lang="en-US" sz="1800" dirty="0"/>
              <a:t>Susan Cordova (6 votes) 33.3%</a:t>
            </a:r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Neil </a:t>
            </a:r>
            <a:r>
              <a:rPr lang="en-US" sz="1800" dirty="0" err="1"/>
              <a:t>deGrasse</a:t>
            </a:r>
            <a:r>
              <a:rPr lang="en-US" sz="1800" dirty="0"/>
              <a:t> Tyson (1) 7.7%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12125" r="4091" b="21789"/>
          <a:stretch/>
        </p:blipFill>
        <p:spPr>
          <a:xfrm>
            <a:off x="6896298" y="4199741"/>
            <a:ext cx="2161360" cy="209430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836" y="4193309"/>
            <a:ext cx="2169972" cy="2100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25" y="1316197"/>
            <a:ext cx="2375746" cy="2375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2019" y="3714223"/>
            <a:ext cx="2008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Linda Darling-Hammond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198" y="6294042"/>
            <a:ext cx="1659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Neil </a:t>
            </a:r>
            <a:r>
              <a:rPr lang="en-US" sz="1200" dirty="0" err="1">
                <a:latin typeface="+mj-lt"/>
              </a:rPr>
              <a:t>deGrasse</a:t>
            </a:r>
            <a:r>
              <a:rPr lang="en-US" sz="1200" dirty="0">
                <a:latin typeface="+mj-lt"/>
              </a:rPr>
              <a:t> Tyson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2556" y="6294042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+mj-lt"/>
              </a:rPr>
              <a:t>Horacio</a:t>
            </a:r>
            <a:r>
              <a:rPr lang="en-US" sz="1200" dirty="0">
                <a:latin typeface="+mj-lt"/>
              </a:rPr>
              <a:t> Sanchez</a:t>
            </a:r>
          </a:p>
        </p:txBody>
      </p:sp>
    </p:spTree>
    <p:extLst>
      <p:ext uri="{BB962C8B-B14F-4D97-AF65-F5344CB8AC3E}">
        <p14:creationId xmlns:p14="http://schemas.microsoft.com/office/powerpoint/2010/main" val="384633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845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000" b="1" dirty="0">
                <a:effectLst/>
              </a:rPr>
              <a:t>Keynotes Survey Results</a:t>
            </a:r>
            <a:br>
              <a:rPr lang="en-US" sz="2000" b="1" dirty="0">
                <a:effectLst/>
              </a:rPr>
            </a:br>
            <a:r>
              <a:rPr lang="en-US" sz="2000" b="1" dirty="0">
                <a:effectLst/>
              </a:rPr>
              <a:t/>
            </a:r>
            <a:br>
              <a:rPr lang="en-US" sz="2000" b="1" dirty="0">
                <a:effectLst/>
              </a:rPr>
            </a:br>
            <a:r>
              <a:rPr lang="en-US" sz="2000" b="1" dirty="0">
                <a:effectLst/>
              </a:rPr>
              <a:t>Select the top 6 speakers you would be most excited to have at the Conference.</a:t>
            </a:r>
            <a:endParaRPr lang="en-US" sz="2200" dirty="0">
              <a:effectLst/>
            </a:endParaRPr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" y="1258456"/>
            <a:ext cx="8899119" cy="4259598"/>
          </a:xfrm>
        </p:spPr>
      </p:pic>
    </p:spTree>
    <p:extLst>
      <p:ext uri="{BB962C8B-B14F-4D97-AF65-F5344CB8AC3E}">
        <p14:creationId xmlns:p14="http://schemas.microsoft.com/office/powerpoint/2010/main" val="181568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3909"/>
          </a:xfrm>
        </p:spPr>
        <p:txBody>
          <a:bodyPr/>
          <a:lstStyle/>
          <a:p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Refine keynote speaker list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39196" y="1600200"/>
            <a:ext cx="5699903" cy="39932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C5252"/>
                </a:solidFill>
              </a:rPr>
              <a:t>“America has voted” (well, actually the NCPC).  </a:t>
            </a:r>
          </a:p>
          <a:p>
            <a:r>
              <a:rPr lang="en-US" dirty="0">
                <a:solidFill>
                  <a:srgbClr val="9C5252"/>
                </a:solidFill>
              </a:rPr>
              <a:t>“The results are in.” </a:t>
            </a:r>
          </a:p>
          <a:p>
            <a:r>
              <a:rPr lang="en-US" dirty="0">
                <a:solidFill>
                  <a:srgbClr val="9C5252"/>
                </a:solidFill>
              </a:rPr>
              <a:t>We are narrowing the field of keynotes to the “Top 12.”  </a:t>
            </a:r>
          </a:p>
          <a:p>
            <a:r>
              <a:rPr lang="en-US" dirty="0">
                <a:solidFill>
                  <a:srgbClr val="9C5252"/>
                </a:solidFill>
              </a:rPr>
              <a:t>Which thirteen candidates will be “going home?”</a:t>
            </a:r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9" y="5463780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3909"/>
          </a:xfrm>
        </p:spPr>
        <p:txBody>
          <a:bodyPr/>
          <a:lstStyle/>
          <a:p>
            <a:r>
              <a:rPr lang="en-US" sz="4400" dirty="0"/>
              <a:t>Recruit proposal graders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02154" y="1600200"/>
            <a:ext cx="7795745" cy="3975100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9C5252"/>
                </a:solidFill>
              </a:rPr>
              <a:t>Automatic Graders:</a:t>
            </a:r>
          </a:p>
          <a:p>
            <a:pPr lvl="1">
              <a:buFont typeface="Courier New"/>
              <a:buChar char="o"/>
            </a:pPr>
            <a:r>
              <a:rPr lang="en-US" sz="2000" dirty="0">
                <a:solidFill>
                  <a:srgbClr val="9C5252"/>
                </a:solidFill>
              </a:rPr>
              <a:t>All National Conference Planning Committee Members</a:t>
            </a:r>
            <a:br>
              <a:rPr lang="en-US" sz="2000" dirty="0">
                <a:solidFill>
                  <a:srgbClr val="9C5252"/>
                </a:solidFill>
              </a:rPr>
            </a:br>
            <a:endParaRPr lang="en-US" sz="2000" dirty="0">
              <a:solidFill>
                <a:srgbClr val="9C5252"/>
              </a:solidFill>
            </a:endParaRPr>
          </a:p>
          <a:p>
            <a:r>
              <a:rPr lang="en-US" sz="2800" dirty="0">
                <a:solidFill>
                  <a:srgbClr val="9C5252"/>
                </a:solidFill>
              </a:rPr>
              <a:t> Invited: </a:t>
            </a:r>
            <a:endParaRPr lang="en-US" dirty="0">
              <a:solidFill>
                <a:srgbClr val="9C5252"/>
              </a:solidFill>
            </a:endParaRPr>
          </a:p>
          <a:p>
            <a:pPr lvl="1">
              <a:buFont typeface="Courier New"/>
              <a:buChar char="o"/>
            </a:pPr>
            <a:r>
              <a:rPr lang="en-US" sz="2200" dirty="0">
                <a:solidFill>
                  <a:srgbClr val="9C5252"/>
                </a:solidFill>
              </a:rPr>
              <a:t>2017 Distinguished School Principals</a:t>
            </a:r>
          </a:p>
          <a:p>
            <a:pPr marL="0" indent="0">
              <a:buNone/>
            </a:pPr>
            <a:endParaRPr lang="en-US" sz="2800" dirty="0">
              <a:solidFill>
                <a:srgbClr val="9C5252"/>
              </a:solidFill>
            </a:endParaRPr>
          </a:p>
          <a:p>
            <a:r>
              <a:rPr lang="en-US" sz="2800" dirty="0">
                <a:solidFill>
                  <a:srgbClr val="9C5252"/>
                </a:solidFill>
              </a:rPr>
              <a:t>Asked or otherwise coerced:</a:t>
            </a:r>
            <a:endParaRPr lang="en-US" sz="2200" dirty="0">
              <a:solidFill>
                <a:srgbClr val="9C5252"/>
              </a:solidFill>
            </a:endParaRPr>
          </a:p>
          <a:p>
            <a:pPr lvl="1">
              <a:buFont typeface="Courier New"/>
              <a:buChar char="o"/>
            </a:pPr>
            <a:r>
              <a:rPr lang="en-US" sz="2200" dirty="0">
                <a:solidFill>
                  <a:srgbClr val="9C5252"/>
                </a:solidFill>
              </a:rPr>
              <a:t>Other Association members</a:t>
            </a:r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9" y="5463780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2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3909"/>
          </a:xfrm>
        </p:spPr>
        <p:txBody>
          <a:bodyPr/>
          <a:lstStyle/>
          <a:p>
            <a:r>
              <a:rPr lang="en-US" sz="4400" dirty="0"/>
              <a:t>Grading Proposals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48334" y="1600200"/>
            <a:ext cx="7149566" cy="39751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9C5252"/>
              </a:solidFill>
            </a:endParaRPr>
          </a:p>
          <a:p>
            <a:r>
              <a:rPr lang="en-US" sz="2800" dirty="0">
                <a:solidFill>
                  <a:srgbClr val="9C5252"/>
                </a:solidFill>
              </a:rPr>
              <a:t>Opens June 29</a:t>
            </a:r>
          </a:p>
          <a:p>
            <a:endParaRPr lang="en-US" sz="2800" dirty="0"/>
          </a:p>
          <a:p>
            <a:r>
              <a:rPr lang="en-US" sz="2800" dirty="0"/>
              <a:t>Closes July 8</a:t>
            </a:r>
          </a:p>
          <a:p>
            <a:endParaRPr lang="en-US" sz="2800" dirty="0"/>
          </a:p>
          <a:p>
            <a:r>
              <a:rPr lang="en-US" sz="2800" dirty="0"/>
              <a:t>All grading takes place online through your </a:t>
            </a:r>
            <a:r>
              <a:rPr lang="en-US" sz="2800" dirty="0">
                <a:hlinkClick r:id="rId3"/>
              </a:rPr>
              <a:t>www.ESEAnetwork.org</a:t>
            </a:r>
            <a:r>
              <a:rPr lang="en-US" sz="2800" dirty="0"/>
              <a:t> account</a:t>
            </a:r>
          </a:p>
          <a:p>
            <a:endParaRPr lang="en-US" sz="2800" dirty="0"/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9" y="5463780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8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3909"/>
          </a:xfrm>
        </p:spPr>
        <p:txBody>
          <a:bodyPr/>
          <a:lstStyle/>
          <a:p>
            <a:r>
              <a:rPr lang="en-US" sz="4400" dirty="0"/>
              <a:t>Next Committee Meeting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55700" y="1600200"/>
            <a:ext cx="7442200" cy="39751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9C5252"/>
              </a:solidFill>
            </a:endParaRPr>
          </a:p>
          <a:p>
            <a:r>
              <a:rPr lang="en-US" sz="2800" dirty="0">
                <a:solidFill>
                  <a:srgbClr val="9C5252"/>
                </a:solidFill>
              </a:rPr>
              <a:t>July 25 at the 2018 NAESPA Summer Meeting in Washington DC</a:t>
            </a:r>
          </a:p>
          <a:p>
            <a:endParaRPr lang="en-US" sz="2800" dirty="0">
              <a:solidFill>
                <a:srgbClr val="9C5252"/>
              </a:solidFill>
            </a:endParaRPr>
          </a:p>
          <a:p>
            <a:r>
              <a:rPr lang="en-US" sz="2800" dirty="0">
                <a:solidFill>
                  <a:srgbClr val="9C5252"/>
                </a:solidFill>
              </a:rPr>
              <a:t>Register now for the Summer Meeting</a:t>
            </a:r>
          </a:p>
          <a:p>
            <a:endParaRPr lang="en-US" sz="2800" dirty="0">
              <a:solidFill>
                <a:srgbClr val="9C5252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9C5252"/>
                </a:solidFill>
              </a:rPr>
              <a:t>                 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9" y="5463780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8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1295400"/>
            <a:ext cx="8216900" cy="4533900"/>
          </a:xfrm>
        </p:spPr>
        <p:txBody>
          <a:bodyPr/>
          <a:lstStyle/>
          <a:p>
            <a:pPr algn="l"/>
            <a:r>
              <a:rPr lang="en-US" sz="4800" dirty="0"/>
              <a:t>         Meeting Agenda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2200" dirty="0"/>
              <a:t>1. Discuss keynote ranking survey results (18 responses) 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2. Refine keynote speaker list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3. Recruit proposal graders 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4. Other</a:t>
            </a:r>
            <a:br>
              <a:rPr lang="en-US" sz="22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Picture 5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5" y="0"/>
            <a:ext cx="1282220" cy="11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7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4" y="245078"/>
            <a:ext cx="8901683" cy="121424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effectLst/>
              </a:rPr>
              <a:t/>
            </a:r>
            <a:br>
              <a:rPr lang="en-US" sz="2700" b="1" dirty="0">
                <a:effectLst/>
              </a:rPr>
            </a:br>
            <a:r>
              <a:rPr lang="en-US" sz="2700" b="1" dirty="0">
                <a:effectLst/>
              </a:rPr>
              <a:t> Keynotes Survey Results</a:t>
            </a:r>
            <a:br>
              <a:rPr lang="en-US" sz="2700" b="1" dirty="0">
                <a:effectLst/>
              </a:rPr>
            </a:br>
            <a:r>
              <a:rPr lang="en-US" sz="2700" b="1" dirty="0">
                <a:effectLst/>
              </a:rPr>
              <a:t>Which speaker best represents INTEGRATE? </a:t>
            </a:r>
            <a:r>
              <a:rPr lang="en-US" sz="2700" dirty="0">
                <a:effectLst/>
              </a:rPr>
              <a:t>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0352"/>
            <a:ext cx="4040188" cy="897901"/>
          </a:xfrm>
        </p:spPr>
        <p:txBody>
          <a:bodyPr/>
          <a:lstStyle/>
          <a:p>
            <a:pPr marL="342900" lvl="0" indent="-342900" algn="l">
              <a:buFont typeface="Arial"/>
              <a:buChar char="•"/>
            </a:pPr>
            <a:r>
              <a:rPr lang="en-US" sz="2000" b="1" dirty="0">
                <a:solidFill>
                  <a:srgbClr val="9C5252"/>
                </a:solidFill>
              </a:rPr>
              <a:t>Linda Darling-Hammond </a:t>
            </a:r>
          </a:p>
          <a:p>
            <a:pPr lvl="1"/>
            <a:r>
              <a:rPr lang="en-US" b="1" dirty="0">
                <a:solidFill>
                  <a:srgbClr val="9C5252"/>
                </a:solidFill>
              </a:rPr>
              <a:t>(9 votes) 50%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748252"/>
            <a:ext cx="4041648" cy="33782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en-US" sz="1800" dirty="0" err="1"/>
              <a:t>Tamir</a:t>
            </a:r>
            <a:r>
              <a:rPr lang="en-US" sz="1800" dirty="0"/>
              <a:t> Harper &amp; Susan Cordova (7 votes each) 38.9%</a:t>
            </a:r>
            <a:br>
              <a:rPr lang="en-US" sz="1800" dirty="0"/>
            </a:br>
            <a:endParaRPr lang="en-US" sz="1800" dirty="0"/>
          </a:p>
          <a:p>
            <a:pPr lvl="0"/>
            <a:r>
              <a:rPr lang="en-US" sz="1800" dirty="0"/>
              <a:t>Neil </a:t>
            </a:r>
            <a:r>
              <a:rPr lang="en-US" sz="1800" dirty="0" err="1"/>
              <a:t>deGrasse</a:t>
            </a:r>
            <a:r>
              <a:rPr lang="en-US" sz="1800" dirty="0"/>
              <a:t> Tyson</a:t>
            </a:r>
          </a:p>
          <a:p>
            <a:pPr marL="400050" lvl="1" indent="0">
              <a:buNone/>
            </a:pPr>
            <a:r>
              <a:rPr lang="en-US" sz="1800" dirty="0"/>
              <a:t>(6 votes) 33.3%</a:t>
            </a:r>
            <a:br>
              <a:rPr lang="en-US" sz="1800" dirty="0"/>
            </a:br>
            <a:endParaRPr lang="en-US" sz="1800" dirty="0"/>
          </a:p>
          <a:p>
            <a:pPr lvl="0"/>
            <a:r>
              <a:rPr lang="en-US" sz="1800" dirty="0"/>
              <a:t>Jessica Solano &amp; </a:t>
            </a:r>
            <a:r>
              <a:rPr lang="en-US" sz="1800" dirty="0" err="1"/>
              <a:t>Horacio</a:t>
            </a:r>
            <a:r>
              <a:rPr lang="en-US" sz="1800" dirty="0"/>
              <a:t> Sanchez </a:t>
            </a:r>
          </a:p>
          <a:p>
            <a:pPr marL="400050" lvl="1" indent="0">
              <a:buNone/>
            </a:pPr>
            <a:r>
              <a:rPr lang="en-US" sz="1800" dirty="0"/>
              <a:t>(5 votes each) 27.8%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2198" y="2748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67" y="1456024"/>
            <a:ext cx="2545515" cy="2545515"/>
          </a:xfrm>
          <a:prstGeom prst="rect">
            <a:avLst/>
          </a:prstGeom>
        </p:spPr>
      </p:pic>
      <p:pic>
        <p:nvPicPr>
          <p:cNvPr id="6" name="Picture 5" descr="Tami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t="2760" r="24292" b="4077"/>
          <a:stretch/>
        </p:blipFill>
        <p:spPr>
          <a:xfrm>
            <a:off x="4230423" y="4264180"/>
            <a:ext cx="1930565" cy="2311771"/>
          </a:xfrm>
          <a:prstGeom prst="rect">
            <a:avLst/>
          </a:prstGeom>
        </p:spPr>
      </p:pic>
      <p:pic>
        <p:nvPicPr>
          <p:cNvPr id="8" name="Picture 7" descr="Susana Headshot 16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t="1646" r="14163" b="31821"/>
          <a:stretch/>
        </p:blipFill>
        <p:spPr>
          <a:xfrm>
            <a:off x="6535212" y="4319416"/>
            <a:ext cx="1819046" cy="2156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0306" y="3987181"/>
            <a:ext cx="2000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Linda Darling-Hammond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0258" y="6538406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+mj-lt"/>
              </a:rPr>
              <a:t>Tamir</a:t>
            </a:r>
            <a:r>
              <a:rPr lang="en-US" sz="1200" dirty="0">
                <a:latin typeface="+mj-lt"/>
              </a:rPr>
              <a:t> Harper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4438" y="6476242"/>
            <a:ext cx="1324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Susan Cordova </a:t>
            </a:r>
          </a:p>
        </p:txBody>
      </p:sp>
    </p:spTree>
    <p:extLst>
      <p:ext uri="{BB962C8B-B14F-4D97-AF65-F5344CB8AC3E}">
        <p14:creationId xmlns:p14="http://schemas.microsoft.com/office/powerpoint/2010/main" val="421262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15" y="0"/>
            <a:ext cx="8801413" cy="122538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effectLst/>
              </a:rPr>
              <a:t/>
            </a:r>
            <a:br>
              <a:rPr lang="en-US" sz="2700" b="1" dirty="0">
                <a:effectLst/>
              </a:rPr>
            </a:br>
            <a:r>
              <a:rPr lang="en-US" sz="2700" b="1" dirty="0">
                <a:effectLst/>
              </a:rPr>
              <a:t>     Keynotes Survey Results</a:t>
            </a:r>
            <a:br>
              <a:rPr lang="en-US" sz="2700" b="1" dirty="0">
                <a:effectLst/>
              </a:rPr>
            </a:br>
            <a:r>
              <a:rPr lang="en-US" sz="2700" b="1" dirty="0">
                <a:effectLst/>
              </a:rPr>
              <a:t>Which speaker best represents INTEGRATE? </a:t>
            </a:r>
            <a:r>
              <a:rPr lang="en-US" sz="2700" dirty="0">
                <a:effectLst/>
              </a:rPr>
              <a:t> </a:t>
            </a:r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1492747"/>
            <a:ext cx="8446095" cy="4338008"/>
          </a:xfrm>
        </p:spPr>
      </p:pic>
    </p:spTree>
    <p:extLst>
      <p:ext uri="{BB962C8B-B14F-4D97-AF65-F5344CB8AC3E}">
        <p14:creationId xmlns:p14="http://schemas.microsoft.com/office/powerpoint/2010/main" val="374207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7727"/>
          </a:xfrm>
        </p:spPr>
        <p:txBody>
          <a:bodyPr/>
          <a:lstStyle/>
          <a:p>
            <a:r>
              <a:rPr lang="en-US" sz="2400" b="1" dirty="0">
                <a:effectLst/>
              </a:rPr>
              <a:t>Keynotes Survey Results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Which speaker best represents INNOVATE? </a:t>
            </a:r>
            <a:endParaRPr lang="en-US" sz="2600" dirty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buFont typeface="Arial"/>
              <a:buChar char="•"/>
            </a:pPr>
            <a:r>
              <a:rPr lang="en-US" sz="2000" b="1" dirty="0">
                <a:solidFill>
                  <a:srgbClr val="9C5252"/>
                </a:solidFill>
              </a:rPr>
              <a:t>Neil </a:t>
            </a:r>
            <a:r>
              <a:rPr lang="en-US" sz="2000" b="1" dirty="0" err="1">
                <a:solidFill>
                  <a:srgbClr val="9C5252"/>
                </a:solidFill>
              </a:rPr>
              <a:t>deGrasse</a:t>
            </a:r>
            <a:r>
              <a:rPr lang="en-US" sz="2000" b="1" dirty="0">
                <a:solidFill>
                  <a:srgbClr val="9C5252"/>
                </a:solidFill>
              </a:rPr>
              <a:t> Tyson </a:t>
            </a:r>
            <a:br>
              <a:rPr lang="en-US" sz="2000" b="1" dirty="0">
                <a:solidFill>
                  <a:srgbClr val="9C5252"/>
                </a:solidFill>
              </a:rPr>
            </a:br>
            <a:r>
              <a:rPr lang="en-US" sz="2000" b="1" dirty="0">
                <a:solidFill>
                  <a:srgbClr val="9C5252"/>
                </a:solidFill>
              </a:rPr>
              <a:t>(8 votes) 44.4%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9C5252"/>
              </a:solidFill>
            </a:endParaRPr>
          </a:p>
          <a:p>
            <a:r>
              <a:rPr lang="en-US" sz="1800" dirty="0"/>
              <a:t>David </a:t>
            </a:r>
            <a:r>
              <a:rPr lang="en-US" sz="1800" dirty="0" err="1"/>
              <a:t>DeShryver</a:t>
            </a:r>
            <a:r>
              <a:rPr lang="en-US" sz="1800" dirty="0"/>
              <a:t> </a:t>
            </a:r>
          </a:p>
          <a:p>
            <a:pPr marL="400050" lvl="1" indent="0">
              <a:buNone/>
            </a:pPr>
            <a:r>
              <a:rPr lang="en-US" sz="1800" dirty="0"/>
              <a:t>(6 votes) 33.3%</a:t>
            </a:r>
          </a:p>
          <a:p>
            <a:pPr marL="400050" lvl="1" indent="0">
              <a:buNone/>
            </a:pPr>
            <a:endParaRPr lang="en-US" sz="1800" dirty="0"/>
          </a:p>
          <a:p>
            <a:r>
              <a:rPr lang="en-US" sz="1800" dirty="0"/>
              <a:t>Jessica Solano &amp; </a:t>
            </a:r>
            <a:r>
              <a:rPr lang="en-US" sz="1800" dirty="0" err="1"/>
              <a:t>Tamir</a:t>
            </a:r>
            <a:r>
              <a:rPr lang="en-US" sz="1800" dirty="0"/>
              <a:t> Harper (5 votes each) 27.8%</a:t>
            </a:r>
          </a:p>
          <a:p>
            <a:endParaRPr lang="en-US" sz="1800" dirty="0"/>
          </a:p>
          <a:p>
            <a:r>
              <a:rPr lang="en-US" sz="1800" dirty="0"/>
              <a:t>Betsy </a:t>
            </a:r>
            <a:r>
              <a:rPr lang="en-US" sz="1800" dirty="0" err="1"/>
              <a:t>DeVos</a:t>
            </a:r>
            <a:r>
              <a:rPr lang="en-US" sz="1800" dirty="0"/>
              <a:t>, Sam Redding, Linda Darling-Hammond &amp; Michael Bonner </a:t>
            </a:r>
          </a:p>
          <a:p>
            <a:pPr marL="400050" lvl="1" indent="0">
              <a:buNone/>
            </a:pPr>
            <a:r>
              <a:rPr lang="en-US" sz="1800" dirty="0"/>
              <a:t>(4 votes each) 22.2%</a:t>
            </a:r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9" y="1369026"/>
            <a:ext cx="2841274" cy="2750616"/>
          </a:xfrm>
          <a:prstGeom prst="rect">
            <a:avLst/>
          </a:prstGeom>
        </p:spPr>
      </p:pic>
      <p:pic>
        <p:nvPicPr>
          <p:cNvPr id="6" name="Picture 5" descr="money-matters-closing-equity-gaps-in-schools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5937" r="18133" b="1414"/>
          <a:stretch/>
        </p:blipFill>
        <p:spPr>
          <a:xfrm>
            <a:off x="5267580" y="4452023"/>
            <a:ext cx="2208051" cy="2078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348" y="4094661"/>
            <a:ext cx="1659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Neil </a:t>
            </a:r>
            <a:r>
              <a:rPr lang="en-US" sz="1200" dirty="0" err="1">
                <a:latin typeface="+mj-lt"/>
              </a:rPr>
              <a:t>deGrasse</a:t>
            </a:r>
            <a:r>
              <a:rPr lang="en-US" sz="1200" dirty="0">
                <a:latin typeface="+mj-lt"/>
              </a:rPr>
              <a:t> Tyson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6220" y="649268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David </a:t>
            </a:r>
            <a:r>
              <a:rPr lang="en-US" sz="1200" dirty="0" err="1">
                <a:latin typeface="+mj-lt"/>
              </a:rPr>
              <a:t>DeShryver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90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7727"/>
          </a:xfrm>
        </p:spPr>
        <p:txBody>
          <a:bodyPr/>
          <a:lstStyle/>
          <a:p>
            <a:r>
              <a:rPr lang="en-US" sz="2400" b="1" dirty="0">
                <a:effectLst/>
              </a:rPr>
              <a:t>Keynotes Survey Results</a:t>
            </a:r>
            <a:br>
              <a:rPr lang="en-US" sz="2400" b="1" dirty="0">
                <a:effectLst/>
              </a:rPr>
            </a:br>
            <a:r>
              <a:rPr lang="en-US" sz="2600" b="1" dirty="0">
                <a:effectLst/>
              </a:rPr>
              <a:t>Which speaker best represents INNOVATE? </a:t>
            </a:r>
            <a:endParaRPr lang="en-US" sz="2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15026"/>
            <a:ext cx="8229600" cy="4611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9C5252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" y="1704677"/>
            <a:ext cx="8902927" cy="41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3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154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effectLst/>
              </a:rPr>
              <a:t>Keynotes Survey Results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/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Which speaker best represents COLLABORATE?</a:t>
            </a:r>
            <a:endParaRPr lang="en-US" sz="2800" dirty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03886"/>
            <a:ext cx="4411430" cy="1392488"/>
          </a:xfrm>
        </p:spPr>
        <p:txBody>
          <a:bodyPr/>
          <a:lstStyle/>
          <a:p>
            <a:pPr marL="342900" lvl="0" indent="-342900" algn="l">
              <a:buFont typeface="Arial"/>
              <a:buChar char="•"/>
            </a:pPr>
            <a:r>
              <a:rPr lang="en-US" sz="2200" b="1" dirty="0">
                <a:solidFill>
                  <a:srgbClr val="9C5252"/>
                </a:solidFill>
              </a:rPr>
              <a:t>Linda Darling-Hammond</a:t>
            </a:r>
          </a:p>
          <a:p>
            <a:pPr algn="l"/>
            <a:r>
              <a:rPr lang="en-US" sz="2200" b="1" dirty="0">
                <a:solidFill>
                  <a:srgbClr val="9C5252"/>
                </a:solidFill>
              </a:rPr>
              <a:t>     (7 votes) 38.9%</a:t>
            </a:r>
            <a:br>
              <a:rPr lang="en-US" sz="2200" b="1" dirty="0">
                <a:solidFill>
                  <a:srgbClr val="9C5252"/>
                </a:solidFill>
              </a:rPr>
            </a:br>
            <a:endParaRPr lang="en-US" b="1" dirty="0">
              <a:solidFill>
                <a:srgbClr val="9C52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551037"/>
            <a:ext cx="4041648" cy="34310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1800" dirty="0"/>
              <a:t>Mandy Manning &amp;</a:t>
            </a:r>
          </a:p>
          <a:p>
            <a:pPr marL="400050" lvl="1" indent="0">
              <a:buNone/>
            </a:pPr>
            <a:r>
              <a:rPr lang="en-US" sz="1800" dirty="0"/>
              <a:t> Jessica Solano</a:t>
            </a:r>
          </a:p>
          <a:p>
            <a:pPr marL="400050" lvl="1" indent="0">
              <a:buNone/>
            </a:pPr>
            <a:r>
              <a:rPr lang="en-US" sz="1800" dirty="0"/>
              <a:t>(5 votes each) 27.8%</a:t>
            </a:r>
          </a:p>
          <a:p>
            <a:pPr marL="400050" lvl="1" indent="0">
              <a:buNone/>
            </a:pPr>
            <a:endParaRPr lang="en-US" sz="1800" dirty="0"/>
          </a:p>
          <a:p>
            <a:r>
              <a:rPr lang="en-US" sz="1800" dirty="0"/>
              <a:t>Diane </a:t>
            </a:r>
            <a:r>
              <a:rPr lang="en-US" sz="1800" dirty="0" err="1"/>
              <a:t>Wolk</a:t>
            </a:r>
            <a:r>
              <a:rPr lang="en-US" sz="1800" dirty="0"/>
              <a:t>-Rogers, </a:t>
            </a:r>
            <a:r>
              <a:rPr lang="en-US" sz="1800" dirty="0" err="1"/>
              <a:t>Horacio</a:t>
            </a:r>
            <a:r>
              <a:rPr lang="en-US" sz="1800" dirty="0"/>
              <a:t> Sanchez, Sam Redding, Steve </a:t>
            </a:r>
            <a:r>
              <a:rPr lang="en-US" sz="1800" dirty="0" err="1"/>
              <a:t>Constantino</a:t>
            </a:r>
            <a:r>
              <a:rPr lang="en-US" sz="1800" dirty="0"/>
              <a:t>, Emma González &amp; David Hogg, Jamie </a:t>
            </a:r>
            <a:r>
              <a:rPr lang="en-US" sz="1800" dirty="0" err="1"/>
              <a:t>Casap</a:t>
            </a:r>
            <a:r>
              <a:rPr lang="en-US" sz="1800" dirty="0"/>
              <a:t>, and Michael Bonner  </a:t>
            </a:r>
            <a:endParaRPr lang="en-US" sz="2600" dirty="0"/>
          </a:p>
          <a:p>
            <a:pPr marL="400050" lvl="1" indent="0">
              <a:buNone/>
            </a:pPr>
            <a:r>
              <a:rPr lang="en-US" sz="1800" dirty="0"/>
              <a:t>(4 votes each) 22.2%</a:t>
            </a:r>
          </a:p>
          <a:p>
            <a:pPr marL="400050" lvl="1" indent="0">
              <a:buNone/>
            </a:pPr>
            <a:endParaRPr lang="en-US" sz="1800" dirty="0"/>
          </a:p>
          <a:p>
            <a:pPr marL="400050" lvl="1" indent="0">
              <a:buNone/>
            </a:pPr>
            <a:endParaRPr lang="en-US" sz="1800" dirty="0"/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30" y="4188601"/>
            <a:ext cx="1494679" cy="22461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63" y="4188601"/>
            <a:ext cx="1868319" cy="2246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0" y="1281545"/>
            <a:ext cx="2607000" cy="260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7184" y="3858844"/>
            <a:ext cx="2008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Linda Darling-Hammond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5283" y="6434704"/>
            <a:ext cx="141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Mandy Manning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7438" y="6434704"/>
            <a:ext cx="126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Jessica Solano</a:t>
            </a:r>
          </a:p>
        </p:txBody>
      </p:sp>
    </p:spTree>
    <p:extLst>
      <p:ext uri="{BB962C8B-B14F-4D97-AF65-F5344CB8AC3E}">
        <p14:creationId xmlns:p14="http://schemas.microsoft.com/office/powerpoint/2010/main" val="269491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1545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effectLst/>
              </a:rPr>
              <a:t>Keynotes Survey Results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/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Which speaker best represents COLLABORATE?</a:t>
            </a:r>
            <a:endParaRPr lang="en-US" sz="2800" dirty="0">
              <a:effectLst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8" y="1492747"/>
            <a:ext cx="8834836" cy="4338008"/>
          </a:xfrm>
        </p:spPr>
      </p:pic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8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8455"/>
          </a:xfrm>
        </p:spPr>
        <p:txBody>
          <a:bodyPr/>
          <a:lstStyle/>
          <a:p>
            <a:r>
              <a:rPr lang="en-US" sz="2800" b="1" dirty="0">
                <a:effectLst/>
              </a:rPr>
              <a:t>Keynotes Survey Results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Which speakers are you least interested in?</a:t>
            </a:r>
            <a:endParaRPr lang="en-US" sz="2800" dirty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3197" y="1806310"/>
            <a:ext cx="4414982" cy="813076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9C5252"/>
                </a:solidFill>
              </a:rPr>
              <a:t>Betsy </a:t>
            </a:r>
            <a:r>
              <a:rPr lang="en-US" b="1" dirty="0" err="1">
                <a:solidFill>
                  <a:srgbClr val="9C5252"/>
                </a:solidFill>
              </a:rPr>
              <a:t>DeVos</a:t>
            </a:r>
            <a:r>
              <a:rPr lang="en-US" b="1" dirty="0">
                <a:solidFill>
                  <a:srgbClr val="9C5252"/>
                </a:solidFill>
              </a:rPr>
              <a:t> (9 votes) 50%</a:t>
            </a:r>
          </a:p>
          <a:p>
            <a:pPr lvl="0"/>
            <a:r>
              <a:rPr lang="en-US" b="1" dirty="0">
                <a:solidFill>
                  <a:srgbClr val="9C5252"/>
                </a:solidFill>
              </a:rPr>
              <a:t>Alicia Priest (8 votes) 44.4%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41665"/>
            <a:ext cx="4623109" cy="30964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rgbClr val="9C5252"/>
              </a:solidFill>
            </a:endParaRPr>
          </a:p>
          <a:p>
            <a:pPr lvl="0"/>
            <a:r>
              <a:rPr lang="en-US" sz="1800" dirty="0"/>
              <a:t>Emma González &amp; David Hogg        (5 votes) 27.8%</a:t>
            </a:r>
          </a:p>
          <a:p>
            <a:pPr lvl="0"/>
            <a:r>
              <a:rPr lang="en-US" sz="1800" dirty="0"/>
              <a:t>Diane </a:t>
            </a:r>
            <a:r>
              <a:rPr lang="en-US" sz="1800" dirty="0" err="1"/>
              <a:t>Wolk</a:t>
            </a:r>
            <a:r>
              <a:rPr lang="en-US" sz="1800" dirty="0"/>
              <a:t>-Rogers(4 votes) 22.2%</a:t>
            </a:r>
          </a:p>
          <a:p>
            <a:pPr lvl="0"/>
            <a:r>
              <a:rPr lang="en-US" sz="1800" dirty="0"/>
              <a:t>Sam Redding(4 votes) 22.2%</a:t>
            </a:r>
          </a:p>
          <a:p>
            <a:pPr lvl="0"/>
            <a:r>
              <a:rPr lang="en-US" sz="1800" dirty="0" err="1"/>
              <a:t>Ahniwake</a:t>
            </a:r>
            <a:r>
              <a:rPr lang="en-US" sz="1800" dirty="0"/>
              <a:t> Rose(4 votes) 22.2%</a:t>
            </a:r>
          </a:p>
          <a:p>
            <a:pPr lvl="0"/>
            <a:r>
              <a:rPr lang="is-IS" sz="1800" dirty="0"/>
              <a:t>Bill Nye(4 votes) 22.2%</a:t>
            </a:r>
          </a:p>
          <a:p>
            <a:pPr lvl="0"/>
            <a:r>
              <a:rPr lang="es-ES_tradnl" sz="1800" dirty="0" err="1"/>
              <a:t>Jamie</a:t>
            </a:r>
            <a:r>
              <a:rPr lang="es-ES_tradnl" sz="1800" dirty="0"/>
              <a:t> </a:t>
            </a:r>
            <a:r>
              <a:rPr lang="es-ES_tradnl" sz="1800" dirty="0" err="1"/>
              <a:t>Casap</a:t>
            </a:r>
            <a:r>
              <a:rPr lang="es-ES_tradnl" sz="1800" dirty="0"/>
              <a:t>(4 votes) 22.2%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RedApple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5" y="5830755"/>
            <a:ext cx="873199" cy="800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4531" y="27443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4" r="11218" b="5432"/>
          <a:stretch/>
        </p:blipFill>
        <p:spPr>
          <a:xfrm>
            <a:off x="5898443" y="4248052"/>
            <a:ext cx="2024226" cy="1943768"/>
          </a:xfrm>
        </p:spPr>
      </p:pic>
      <p:pic>
        <p:nvPicPr>
          <p:cNvPr id="20" name="Content Placeholder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43" y="1659675"/>
            <a:ext cx="2024226" cy="2024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6964" y="3683901"/>
            <a:ext cx="1077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Betsy </a:t>
            </a:r>
            <a:r>
              <a:rPr lang="en-US" sz="1200" dirty="0" err="1">
                <a:latin typeface="+mj-lt"/>
              </a:rPr>
              <a:t>DeVos</a:t>
            </a:r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6964" y="6233522"/>
            <a:ext cx="101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Alicia Priest</a:t>
            </a:r>
          </a:p>
        </p:txBody>
      </p:sp>
    </p:spTree>
    <p:extLst>
      <p:ext uri="{BB962C8B-B14F-4D97-AF65-F5344CB8AC3E}">
        <p14:creationId xmlns:p14="http://schemas.microsoft.com/office/powerpoint/2010/main" val="3625833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1766</TotalTime>
  <Words>392</Words>
  <Application>Microsoft Macintosh PowerPoint</Application>
  <PresentationFormat>On-screen Show (4:3)</PresentationFormat>
  <Paragraphs>123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National Conference  Planning Committee   May 17, 2018 Meeting</vt:lpstr>
      <vt:lpstr>         Meeting Agenda  1. Discuss keynote ranking survey results (18 responses)   2. Refine keynote speaker list  3. Recruit proposal graders   4. Other   </vt:lpstr>
      <vt:lpstr>  Keynotes Survey Results Which speaker best represents INTEGRATE?  </vt:lpstr>
      <vt:lpstr>      Keynotes Survey Results Which speaker best represents INTEGRATE?  </vt:lpstr>
      <vt:lpstr>Keynotes Survey Results Which speaker best represents INNOVATE? </vt:lpstr>
      <vt:lpstr>Keynotes Survey Results Which speaker best represents INNOVATE? </vt:lpstr>
      <vt:lpstr>Keynotes Survey Results  Which speaker best represents COLLABORATE?</vt:lpstr>
      <vt:lpstr>Keynotes Survey Results  Which speaker best represents COLLABORATE?</vt:lpstr>
      <vt:lpstr>Keynotes Survey Results Which speakers are you least interested in?</vt:lpstr>
      <vt:lpstr>Keynotes Survey Results Which speakers are you least interested in?</vt:lpstr>
      <vt:lpstr>Keynotes Survey Results  Select the top 6 speakers you would be most excited to have at the Conference.</vt:lpstr>
      <vt:lpstr>Keynotes Survey Results  Select the top 6 speakers you would be most excited to have at the Conference.</vt:lpstr>
      <vt:lpstr>     Refine keynote speaker list </vt:lpstr>
      <vt:lpstr>Recruit proposal graders</vt:lpstr>
      <vt:lpstr>Grading Proposals</vt:lpstr>
      <vt:lpstr>Next Committee Meeting</vt:lpstr>
    </vt:vector>
  </TitlesOfParts>
  <Company>A+ Events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Title I Association</dc:title>
  <dc:creator>LISA BRANDES</dc:creator>
  <cp:lastModifiedBy>Monica</cp:lastModifiedBy>
  <cp:revision>168</cp:revision>
  <cp:lastPrinted>2018-05-16T18:02:31Z</cp:lastPrinted>
  <dcterms:created xsi:type="dcterms:W3CDTF">2015-04-16T18:34:22Z</dcterms:created>
  <dcterms:modified xsi:type="dcterms:W3CDTF">2018-05-16T18:02:51Z</dcterms:modified>
</cp:coreProperties>
</file>